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280" r:id="rId2"/>
    <p:sldId id="257" r:id="rId3"/>
    <p:sldId id="330" r:id="rId4"/>
    <p:sldId id="331" r:id="rId5"/>
    <p:sldId id="308" r:id="rId6"/>
    <p:sldId id="304" r:id="rId7"/>
    <p:sldId id="306" r:id="rId8"/>
    <p:sldId id="329" r:id="rId9"/>
    <p:sldId id="332" r:id="rId10"/>
    <p:sldId id="325" r:id="rId11"/>
    <p:sldId id="334" r:id="rId12"/>
    <p:sldId id="327" r:id="rId13"/>
  </p:sldIdLst>
  <p:sldSz cx="12192000" cy="6858000"/>
  <p:notesSz cx="6669088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67476" autoAdjust="0"/>
  </p:normalViewPr>
  <p:slideViewPr>
    <p:cSldViewPr snapToGrid="0">
      <p:cViewPr varScale="1">
        <p:scale>
          <a:sx n="125" d="100"/>
          <a:sy n="125" d="100"/>
        </p:scale>
        <p:origin x="17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3B891C1-734E-9607-30D0-BEC94C51F0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092F2D-36BC-6A2E-7F8D-8326EA2151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849B4E-30D7-CF4F-AB59-63888877A8F1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7780F0-BB21-CFE5-3B42-16597304FA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07298F-8F9E-7CDE-3B56-851457A001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3EF278-1E3C-AC4C-B8B0-F18AF6ABD1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8318275-D2B6-1A14-ABFD-75FF588C7F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8F7D15-17B3-4EE4-1912-E8382A1661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E2B2BF-1CC9-1043-B060-BB0A844F13C4}" type="datetimeFigureOut">
              <a:rPr lang="en-US"/>
              <a:pPr>
                <a:defRPr/>
              </a:pPr>
              <a:t>9/19/23</a:t>
            </a:fld>
            <a:endParaRPr lang="en-US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96FF0E19-6937-3112-0754-88F09E9DB4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E8172BC0-8787-E682-7853-B315AEF1F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3D841B-407E-E596-D1A3-6EBB7EEE64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7B4B4B-E9B8-AFAD-C347-CAE7A13FB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CBD5BA-FF66-FB42-9493-90DBCE01DA2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5E5F4B93-876C-C955-CFF0-2CB6CE4C9F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B947EFCA-6A00-EC4C-7CCF-5D8D23D801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1EAEC8A7-B3C1-B7D0-D37E-4324FB3B5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E9B53D-6CC0-1E41-979A-CB8E96DACB75}" type="slidenum">
              <a:rPr lang="en-US" altLang="cs-CZ" smtClean="0">
                <a:latin typeface="Calibri" panose="020F0502020204030204" pitchFamily="34" charset="0"/>
              </a:rPr>
              <a:pPr/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9FB0AD50-8228-79DD-E808-7F60DE205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0BC59CD6-C0C2-8F89-3B17-5652F3069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88A69C20-373F-C631-2E17-CE257C841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1E6B2B-BC48-9D4D-87CF-ADF03DF5CEAA}" type="slidenum">
              <a:rPr lang="en-US" altLang="cs-CZ" smtClean="0">
                <a:latin typeface="Calibri" panose="020F0502020204030204" pitchFamily="34" charset="0"/>
              </a:rPr>
              <a:pPr/>
              <a:t>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16A7E0FF-3D3D-E196-953F-7E3095B04E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95E9FEDA-F39D-A81B-178C-687E2A8D5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Předmět studia ... člověkem vytvořený svět, aspekty </a:t>
            </a:r>
            <a:r>
              <a:rPr lang="cs-CZ" altLang="cs-CZ" i="1"/>
              <a:t>lidského jednání, sociálních vztahů a interakcí</a:t>
            </a:r>
          </a:p>
          <a:p>
            <a:pPr lvl="1"/>
            <a:r>
              <a:rPr lang="cs-CZ" altLang="cs-CZ"/>
              <a:t>Co lidé spolu dělají, když se v přirozeném prostředí v každodennosti potkávají, např. v rodinách, organizacích, sousedstvích, městech, národech, atd. ... jaké jsou jejich </a:t>
            </a:r>
            <a:r>
              <a:rPr lang="cs-CZ" altLang="cs-CZ" i="1"/>
              <a:t>vzájemné vztahy</a:t>
            </a:r>
          </a:p>
          <a:p>
            <a:pPr lvl="1"/>
            <a:r>
              <a:rPr lang="cs-CZ" altLang="cs-CZ" i="1"/>
              <a:t>Smysl</a:t>
            </a:r>
            <a:r>
              <a:rPr lang="cs-CZ" altLang="cs-CZ"/>
              <a:t>, který jedinci vkládají do svého jednání </a:t>
            </a:r>
          </a:p>
          <a:p>
            <a:pPr lvl="1"/>
            <a:r>
              <a:rPr lang="cs-CZ" altLang="cs-CZ" i="1"/>
              <a:t>Sociální struktura/instituce </a:t>
            </a:r>
            <a:r>
              <a:rPr lang="cs-CZ" altLang="cs-CZ"/>
              <a:t>společnosti jež organizuje lidské jednání, vztahy, interakce</a:t>
            </a:r>
          </a:p>
          <a:p>
            <a:pPr lvl="1"/>
            <a:r>
              <a:rPr lang="cs-CZ" altLang="cs-CZ" i="1"/>
              <a:t>Sociální změny</a:t>
            </a:r>
          </a:p>
          <a:p>
            <a:pPr lvl="1"/>
            <a:r>
              <a:rPr lang="cs-CZ" altLang="cs-CZ" i="1"/>
              <a:t>Sociální nerovnosti,…</a:t>
            </a:r>
          </a:p>
          <a:p>
            <a:endParaRPr lang="cs-CZ" altLang="cs-CZ"/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id="{34B4D2FA-4AF6-8E6D-E40A-0A6266059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A84E4F-DEA6-934F-98E6-A8B0064A70F1}" type="slidenum">
              <a:rPr lang="en-US" altLang="cs-CZ" smtClean="0">
                <a:latin typeface="Calibri" panose="020F0502020204030204" pitchFamily="34" charset="0"/>
              </a:rPr>
              <a:pPr/>
              <a:t>6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953F868F-118A-D502-01CC-874A25A893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607C0FB9-2521-17DD-8144-B5F5E8F06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0FBC22CF-A305-E424-986D-A594F1AD3C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F7B056-3FAE-FB4C-84FC-64344AE241DE}" type="slidenum">
              <a:rPr lang="en-US" altLang="cs-CZ" smtClean="0">
                <a:latin typeface="Calibri" panose="020F0502020204030204" pitchFamily="34" charset="0"/>
              </a:rPr>
              <a:pPr/>
              <a:t>7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60C091-E695-FD4B-F727-B0093E37E05E}"/>
              </a:ext>
            </a:extLst>
          </p:cNvPr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36CA52A3-1FF3-D3FF-E7B8-5939D8FDD83E}"/>
              </a:ext>
            </a:extLst>
          </p:cNvPr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4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C4F8AF-0D59-4D21-266B-4794B51E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4B1665E-D728-3B42-88A6-AC9DD146CBF6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10BC4C-F60D-5211-41D5-7AA086C6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25E46D-D01B-7F42-2744-BB36358D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A3FE7-9634-9746-8324-6D63A11BB8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873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6925-7B15-5C1A-B862-28B9F5C1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90E49-59F9-DA48-8EC8-53E24DECD9D3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AAF9-93C2-186B-85A7-166B3A4E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526A8-3AC1-8DE9-5DE6-64EEA123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68C7-F3BA-8F4F-99F7-A401ED5E0F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984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3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F30EF-AB51-C9B5-931F-A67DF4FB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6655-D9B0-724D-9E87-2A6F369BA1C5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3DE67-5C51-2ED2-A47B-0865F781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3A600-E18A-1F96-6A06-74257207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6D53-751D-F34C-AD24-11916A6812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07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4C142-1045-1DEB-37C8-50BE63EAD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6504-F4FD-AA4C-8B61-B08E8331D27D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F55FD-2289-CA1D-A928-14459763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75009-2675-92C0-0AF9-9EF71169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D7F2B-479C-A246-B810-B605E89867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235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FD90912B-3302-75CF-5807-BCE2A50F61FB}"/>
              </a:ext>
            </a:extLst>
          </p:cNvPr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812A1D-DDCA-E3EB-9F95-FAE884EE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425E3-78F6-2B45-B9C7-6954DA5F1D8C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313714-E46B-5F4A-48A7-91196457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D1D6D2-2FDE-B072-9F85-11373CF6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B5169-A018-F84A-AAEB-286A295D37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658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279730-05D3-893E-D160-3861C701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D0C1-5FE2-6140-90CE-BD3A40549792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9FBD-E437-96C3-0BB6-65F77CA8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0C552-9C5A-F519-2322-7B552A49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9D27-FFAD-2F48-A388-459029FDA0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636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B78DFDA-B475-8F5B-A4A5-767B36E5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A5C0B-7EEA-D54F-8C48-8EB720CA3B6F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94BD20C-8CAB-28E5-6A30-43DC7106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57CABB-AB7E-A3D7-A3FB-C95441ED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AFC6-AFFB-254A-B410-5B89B7F551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596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8B247A-41FD-4F11-848D-991E5370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BE81-58FE-F141-B4BE-F6B9B170EBB4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76899D-3B3D-853F-FF2C-13431723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E171F7-4961-4F6C-601C-12250844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A0662-A9F0-934F-8465-5334D0B2CD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70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72310B-16F4-0945-FCE6-37B11F48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AB11-0AF6-AA4B-A132-DD7CFD2727C0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289C9B2-2323-6CEE-2104-4014DF1B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BB79CE-63C0-08A0-5949-36496F2A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4CD6-02F5-B142-B734-1533C190FD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059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51CC8-9C5E-195D-D61F-EC02A135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EC50-6E77-754E-9F82-EBE696C4767E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3CA589-6AB1-CB36-A159-55C50DA0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81164-2551-A527-017C-BBCB1063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A5E04-4046-5C41-817E-FE821D6C48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756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3277C-4A98-2B5A-E83B-395D25E7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8895-4FB1-C04A-8B0C-C8767B4AE433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AE28D-B79B-5017-2572-69BC5442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F8714-6F30-31F7-DFA8-96BEF399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C10ED-3C33-CF4C-9718-8EF1D408FF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326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C6E0F7-7564-4B00-844B-B1DF6ED5B296}"/>
              </a:ext>
            </a:extLst>
          </p:cNvPr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91A8B38F-74CD-F1FC-24E4-588F6B7268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A8FDFEB-69B2-4F40-C625-9B5D682401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F2315-E450-6671-A2BE-469A0E0CF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EC715C-6518-0941-9167-C6037DDBA48C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02988-E770-1FFA-48B9-B21B85F8C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FBC36-AFB2-D9EF-4CA0-89C7697F0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A3E2C9F1-6220-C044-AA52-821BA97E95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57" r:id="rId2"/>
    <p:sldLayoutId id="2147483966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7" r:id="rId9"/>
    <p:sldLayoutId id="2147483963" r:id="rId10"/>
    <p:sldLayoutId id="21474839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akalar.fhs.cuni.cz/SHV-402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dnadpis 2">
            <a:extLst>
              <a:ext uri="{FF2B5EF4-FFF2-40B4-BE49-F238E27FC236}">
                <a16:creationId xmlns:a16="http://schemas.microsoft.com/office/drawing/2014/main" id="{DD0C728F-605A-7111-1358-5E01302F9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7175" y="5353050"/>
            <a:ext cx="8767763" cy="1017588"/>
          </a:xfrm>
        </p:spPr>
        <p:txBody>
          <a:bodyPr/>
          <a:lstStyle/>
          <a:p>
            <a:pPr algn="r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Mgr. Magdaléna Šťovíčková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Jantuloví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 eaLnBrk="1" hangingPunct="1"/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magdalena.stovickovajantulova@fhs.cuni.cz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A28D50-343F-ED3A-D387-6E11B83A7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367" y="604438"/>
            <a:ext cx="7721265" cy="2926080"/>
          </a:xfrm>
          <a:ln>
            <a:miter lim="800000"/>
            <a:headEnd/>
            <a:tailEnd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accent1"/>
                </a:solidFill>
              </a:rPr>
              <a:t>Společenské vědy na FHS UK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172" name="Podnadpis 2">
            <a:extLst>
              <a:ext uri="{FF2B5EF4-FFF2-40B4-BE49-F238E27FC236}">
                <a16:creationId xmlns:a16="http://schemas.microsoft.com/office/drawing/2014/main" id="{FC26556C-8285-1B23-609C-EBE910CB66EF}"/>
              </a:ext>
            </a:extLst>
          </p:cNvPr>
          <p:cNvSpPr txBox="1">
            <a:spLocks/>
          </p:cNvSpPr>
          <p:nvPr/>
        </p:nvSpPr>
        <p:spPr bwMode="auto">
          <a:xfrm>
            <a:off x="1711325" y="4075113"/>
            <a:ext cx="876776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20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marL="73025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400"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marL="10048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marL="1279525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marL="1736725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6pPr>
            <a:lvl7pPr marL="2193925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7pPr>
            <a:lvl8pPr marL="2651125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8pPr>
            <a:lvl9pPr marL="3108325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buFont typeface="Corbel" panose="020B0503020204020204" pitchFamily="34" charset="0"/>
              <a:buNone/>
            </a:pPr>
            <a:r>
              <a:rPr lang="cs-CZ" alt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Pro 2. ročník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228B9457-BF86-6098-4638-73554168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>
                <a:solidFill>
                  <a:schemeClr val="tx1"/>
                </a:solidFill>
                <a:latin typeface="+mn-lt"/>
              </a:rPr>
              <a:t>Státní závěrečná zkouška Společenské vědy v interdisciplinární perspektivě</a:t>
            </a:r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11A557A2-BA53-3A88-D5ED-960B8A98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státní zkoušku jsou vypsány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okruhy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které odpovídají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výuce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povinných a profilujících povinně-volitelných předmětů. </a:t>
            </a:r>
          </a:p>
          <a:p>
            <a:pPr>
              <a:spcAft>
                <a:spcPts val="60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Studující si z těchto okruhů při zápisu ke státní zkoušce vybírá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osm okruhů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 nichž chce být zkoušen. </a:t>
            </a:r>
          </a:p>
          <a:p>
            <a:pPr>
              <a:spcAft>
                <a:spcPts val="60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okruhům není předepsána literatura – studující při přípravě na SVIP pracuje s literaturou, uvedenou u jednotlivých předmětů, na něž SVIP navazuje.</a:t>
            </a:r>
          </a:p>
          <a:p>
            <a:pPr>
              <a:spcAft>
                <a:spcPts val="600"/>
              </a:spcAft>
              <a:defRPr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Další informace: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https://bakalar.fhs.cuni.cz/SHV-402.html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https://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bakalar.fhs.cuni.cz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/SHV-128.html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037" indent="0">
              <a:spcAft>
                <a:spcPts val="600"/>
              </a:spcAft>
              <a:buNone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46206-04F8-2BF1-7F23-33722295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Diplomový seminář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3. ročník (ZS)</a:t>
            </a:r>
            <a:b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bakalářská práce ze sociologie/antropologie/psychologie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29B3D8-B5CE-A324-2815-BA722BC37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4259"/>
            <a:ext cx="10515600" cy="41212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Chci psát bakalářskou práci ze společenských věd? 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zapíši si ve 3 ročníku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Diplomový seminář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ze sociologie/antropolog/ psychologie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DSI. studující absolvují s denními studujícími … online či distančně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DSII. </a:t>
            </a:r>
            <a:r>
              <a:rPr lang="cs-CZ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studující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absolvují </a:t>
            </a:r>
            <a:r>
              <a:rPr lang="cs-CZ" sz="28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vedoucí/ho své bakalářské práce prostřednictvím individuálních konzultací.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Pozn. </a:t>
            </a:r>
            <a:r>
              <a:rPr lang="cs-CZ" sz="28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téma práce musí být zaregistrováno v </a:t>
            </a:r>
            <a:r>
              <a:rPr lang="cs-CZ" sz="28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SISu</a:t>
            </a:r>
            <a:r>
              <a:rPr lang="cs-CZ" sz="28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nejpozději 180 dní před plánovanou obhajobou</a:t>
            </a:r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0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22082E06-76F2-F3AD-C94B-F4935286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Navazující magisterské studium na FHS UK (společenské vědy)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357660F5-F1B7-DB28-E63B-730D6C78F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/>
          </a:p>
          <a:p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Antropologická studia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Genderová studia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Historická sociologie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Sociální a kulturní ekologie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Studia občanského sektoru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Teoreticko-výzkumná psychologie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3">
            <a:extLst>
              <a:ext uri="{FF2B5EF4-FFF2-40B4-BE49-F238E27FC236}">
                <a16:creationId xmlns:a16="http://schemas.microsoft.com/office/drawing/2014/main" id="{5A409580-D9B6-3D66-DE79-1377137A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9219" name="Obrázek 5">
            <a:extLst>
              <a:ext uri="{FF2B5EF4-FFF2-40B4-BE49-F238E27FC236}">
                <a16:creationId xmlns:a16="http://schemas.microsoft.com/office/drawing/2014/main" id="{26F52B97-A0A1-3DD5-DB49-B9110DCC9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 b="19872"/>
          <a:stretch>
            <a:fillRect/>
          </a:stretch>
        </p:blipFill>
        <p:spPr bwMode="auto">
          <a:xfrm>
            <a:off x="338138" y="404813"/>
            <a:ext cx="11577637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4CE70B76-C7FC-C91D-12F2-54D5F9D6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ročník, ZS</a:t>
            </a:r>
            <a:b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Úvod do společenskovědních metod (ZS)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799BCED7-C5EC-7DBC-A8AD-F9C6FB771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Přednáškový cyklus seznamuje studující se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základními metodologickými koncepty, terminologií a postupy 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sociokulturní antropologii, psychologii a sociologii. </a:t>
            </a:r>
          </a:p>
          <a:p>
            <a:pPr marL="0" indent="0">
              <a:buNone/>
            </a:pPr>
            <a:endParaRPr lang="cs-CZ" altLang="cs-CZ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vhled do toho, jakým způsobem se společenskovědní výzkum provádí, jaký typ znalostí může přinést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709B5-0F46-BBDE-A5B5-FEDC33E3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ročník, ZS </a:t>
            </a:r>
            <a:b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Kurzy: 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Úvody do sociologie/antropologie/psychologie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8287B9-7D79-57ED-0BFA-10077A1AF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23474"/>
            <a:ext cx="9872663" cy="42122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Studující si volí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jeden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„Úvodů“</a:t>
            </a:r>
          </a:p>
          <a:p>
            <a:pPr marL="0" indent="0">
              <a:buNone/>
            </a:pPr>
            <a:endParaRPr lang="cs-CZ" alt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  „Úvod“ je navázána: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volba tzv. profilových povinně volitelných předmětů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státní zkouška Společenské vědy v interdisciplinární perspektivě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Pozn. </a:t>
            </a: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výběr jedné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disciplíny </a:t>
            </a: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nevylučuje absolvování kurzů z disciplíny jiné …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k</a:t>
            </a: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dyž si studující vybere jednu disciplínu, např. Sociologii, může absolvovat kurzy i z jiné oblasti např. antropologie, psychologie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304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7868D218-F2CA-FCCF-23B0-F60B2453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Sociokulturní antropologie</a:t>
            </a:r>
          </a:p>
        </p:txBody>
      </p:sp>
      <p:sp>
        <p:nvSpPr>
          <p:cNvPr id="13315" name="Zástupný symbol pro obsah 3">
            <a:extLst>
              <a:ext uri="{FF2B5EF4-FFF2-40B4-BE49-F238E27FC236}">
                <a16:creationId xmlns:a16="http://schemas.microsoft.com/office/drawing/2014/main" id="{7CDF9F4A-2BA8-3123-CFB5-CC8B14820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0675" y="1835150"/>
            <a:ext cx="4754563" cy="402272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Úvod do sociokulturní antropologie (ZS)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Subkultury mládeže (ZS)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Politiky paměti (LS)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Člověk, náboženství, společnost (LS)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endParaRPr lang="cs-CZ" altLang="cs-CZ" sz="20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endParaRPr lang="cs-CZ" altLang="cs-CZ" sz="2000" dirty="0">
              <a:solidFill>
                <a:schemeClr val="tx1"/>
              </a:solidFill>
            </a:endParaRPr>
          </a:p>
        </p:txBody>
      </p:sp>
      <p:pic>
        <p:nvPicPr>
          <p:cNvPr id="13316" name="Obrázek 4">
            <a:extLst>
              <a:ext uri="{FF2B5EF4-FFF2-40B4-BE49-F238E27FC236}">
                <a16:creationId xmlns:a16="http://schemas.microsoft.com/office/drawing/2014/main" id="{66B49396-666F-597B-88F0-759978B1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6300"/>
            <a:ext cx="4530725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741C064E-2160-3186-AC2A-85FA9338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Sociologie</a:t>
            </a:r>
          </a:p>
        </p:txBody>
      </p:sp>
      <p:sp>
        <p:nvSpPr>
          <p:cNvPr id="15363" name="Zástupný symbol pro obsah 10">
            <a:extLst>
              <a:ext uri="{FF2B5EF4-FFF2-40B4-BE49-F238E27FC236}">
                <a16:creationId xmlns:a16="http://schemas.microsoft.com/office/drawing/2014/main" id="{2F940D33-C550-196C-7B0D-3A0EFC2B6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4701" y="1965325"/>
            <a:ext cx="4443412" cy="4022725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Úvod do sociologie (ZS)</a:t>
            </a:r>
          </a:p>
          <a:p>
            <a:pPr lvl="1">
              <a:lnSpc>
                <a:spcPct val="110000"/>
              </a:lnSpc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Sociologie institucí (ZS)</a:t>
            </a:r>
          </a:p>
          <a:p>
            <a:pPr lvl="1">
              <a:lnSpc>
                <a:spcPct val="110000"/>
              </a:lnSpc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Sociologie konfliktu (LS)</a:t>
            </a:r>
          </a:p>
          <a:p>
            <a:pPr lvl="1">
              <a:lnSpc>
                <a:spcPct val="110000"/>
              </a:lnSpc>
            </a:pPr>
            <a:r>
              <a:rPr lang="it-IT" altLang="cs-CZ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Moderní</a:t>
            </a:r>
            <a:r>
              <a:rPr lang="it-IT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cs-CZ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společnost</a:t>
            </a:r>
            <a:r>
              <a:rPr lang="it-IT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altLang="cs-CZ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sociologické</a:t>
            </a:r>
            <a:r>
              <a:rPr lang="it-IT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teorie 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(LS)</a:t>
            </a:r>
          </a:p>
          <a:p>
            <a:pPr lvl="1">
              <a:lnSpc>
                <a:spcPct val="110000"/>
              </a:lnSpc>
            </a:pPr>
            <a:endParaRPr lang="cs-CZ" altLang="cs-CZ" dirty="0">
              <a:solidFill>
                <a:schemeClr val="tx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97455B8-771A-7E83-8EEE-F079975EA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2048697"/>
            <a:ext cx="6819900" cy="38559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C5B742B2-3912-C76F-18A4-C059F74B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6713"/>
            <a:ext cx="9875838" cy="1355725"/>
          </a:xfrm>
        </p:spPr>
        <p:txBody>
          <a:bodyPr/>
          <a:lstStyle/>
          <a:p>
            <a:r>
              <a:rPr lang="cs-CZ" altLang="cs-CZ"/>
              <a:t>Psychologie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08913FE2-165E-77D9-B668-CA4CACB21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4754563" cy="4022725"/>
          </a:xfrm>
        </p:spPr>
        <p:txBody>
          <a:bodyPr/>
          <a:lstStyle/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  <p:sp>
        <p:nvSpPr>
          <p:cNvPr id="11268" name="Zástupný symbol pro obsah 4">
            <a:extLst>
              <a:ext uri="{FF2B5EF4-FFF2-40B4-BE49-F238E27FC236}">
                <a16:creationId xmlns:a16="http://schemas.microsoft.com/office/drawing/2014/main" id="{890016FE-3957-57A6-A218-DC14B6D8C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7563" y="1806575"/>
            <a:ext cx="4754562" cy="402431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Úvod do psychologie (ZS)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Sociální psychologie (ZS)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Vývojová psychologie (LS)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Psychologie osobnosti (LS)</a:t>
            </a:r>
          </a:p>
        </p:txBody>
      </p:sp>
      <p:pic>
        <p:nvPicPr>
          <p:cNvPr id="11269" name="Picture 4" descr="C:\Users\Klára\Desktop\Vanča1.jpg">
            <a:extLst>
              <a:ext uri="{FF2B5EF4-FFF2-40B4-BE49-F238E27FC236}">
                <a16:creationId xmlns:a16="http://schemas.microsoft.com/office/drawing/2014/main" id="{84F148B9-E94C-B10D-3996-92B607EF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1625"/>
            <a:ext cx="32385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brázek 4">
            <a:extLst>
              <a:ext uri="{FF2B5EF4-FFF2-40B4-BE49-F238E27FC236}">
                <a16:creationId xmlns:a16="http://schemas.microsoft.com/office/drawing/2014/main" id="{1FAC6384-6BE7-3AED-208C-359325616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6575"/>
            <a:ext cx="32035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BAE2C756-2A5B-EEF2-FD71-309D828E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20675"/>
            <a:ext cx="9875837" cy="1355725"/>
          </a:xfrm>
        </p:spPr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ročník: profilující předměty - souhrn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987D32C-9F36-335F-77C7-71C5192F4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16288" cy="4810125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Úvod do sociokulturní antropologie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Migrace a </a:t>
            </a: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postmigrační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procesy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Romové a diskurz marginalizace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Subkultury mládeže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Mimoevropské hudební kultury I.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Mimoevropské hudební kultury II.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Cesty k postmoderní antropologii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Politiky paměti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Hudba židovských komunit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Klasikové sociokulturní antropologie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Politiky identit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Antropologie a prostor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Antropologie náboženství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Město ve 21. století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0CA6D131-1889-70EC-94E9-61F7865EF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0388" y="1825625"/>
            <a:ext cx="3451225" cy="4351338"/>
          </a:xfrm>
        </p:spPr>
        <p:txBody>
          <a:bodyPr>
            <a:noAutofit/>
          </a:bodyPr>
          <a:lstStyle/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Úvod do sociologie</a:t>
            </a:r>
            <a:endParaRPr lang="cs-CZ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Významní představitelé sociologického myšlení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Moderní společnosti a sociologické teorie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Sociologie institucí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Sociologie vědění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Sociální nerovnosti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Sociologie spotřeby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Skupiny, organizace a sociální změna: vybraná témata ze sociologie organizace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Sociologie konfliktu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Sociologie životního prostředí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 a společnost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Sociologie občanské společnosti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Sociologie rodiny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3DFF896-13A0-9AB9-1EA2-8FAAE56E8498}"/>
              </a:ext>
            </a:extLst>
          </p:cNvPr>
          <p:cNvSpPr txBox="1"/>
          <p:nvPr/>
        </p:nvSpPr>
        <p:spPr>
          <a:xfrm>
            <a:off x="8037513" y="1825625"/>
            <a:ext cx="3460750" cy="26404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4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Úvod do psychologie</a:t>
            </a:r>
            <a:endParaRPr lang="cs-CZ" sz="1400" u="sng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Vývojová psychologie 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Psychologie celoživotního vývoje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Psychologie osobnosti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Evoluční psychologie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Sociální psychologie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Vědeckovýzkumná propedeutika v psychologii 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Psychofyziologie a neuropsychologie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endParaRPr lang="cs-CZ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90407-C1A7-B258-F701-4EDA7FA1E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>
                <a:solidFill>
                  <a:schemeClr val="tx1"/>
                </a:solidFill>
                <a:latin typeface="+mn-lt"/>
              </a:rPr>
              <a:t>Státní závěrečná zkouška Společenské vědy v interdisciplinární perspektivě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F19AB4-9574-7A6E-966D-90C52BB57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9872663" cy="4478311"/>
          </a:xfrm>
        </p:spPr>
        <p:txBody>
          <a:bodyPr/>
          <a:lstStyle/>
          <a:p>
            <a:pPr marL="342900" indent="-342900"/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Každý studující si v rámci studijního plánu volí své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vlastní kurikulum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pro státní zkoušku jsou vypsány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okruhy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které odpovídají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výuce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povinných a profilujících povinně-volitelných předmětů. 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Úvod do společenských věd (1. ročník, ZS/LS)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Úvod do společenskovědních metod (2. ročník, ZS)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Úvod do předmětné disciplíny (2. ročník, ZS)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min. 3 profilové předměty v oblasti vázané na „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</a:t>
            </a: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vod“ do předmětné disciplíny (od 2. ročníku dále)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037" indent="0">
              <a:buNone/>
            </a:pP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 kreditů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037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752097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Vlastní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BF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Zákla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2855</TotalTime>
  <Words>734</Words>
  <Application>Microsoft Macintosh PowerPoint</Application>
  <PresentationFormat>Širokoúhlá obrazovka</PresentationFormat>
  <Paragraphs>107</Paragraphs>
  <Slides>12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Wingdings</vt:lpstr>
      <vt:lpstr>Základ</vt:lpstr>
      <vt:lpstr>Společenské vědy na FHS UK</vt:lpstr>
      <vt:lpstr>Prezentace aplikace PowerPoint</vt:lpstr>
      <vt:lpstr>2. ročník, ZS Úvod do společenskovědních metod (ZS)</vt:lpstr>
      <vt:lpstr>2. ročník, ZS  Kurzy: Úvody do sociologie/antropologie/psychologie</vt:lpstr>
      <vt:lpstr>Sociokulturní antropologie</vt:lpstr>
      <vt:lpstr>Sociologie</vt:lpstr>
      <vt:lpstr>Psychologie</vt:lpstr>
      <vt:lpstr>2. ročník: profilující předměty - souhrn </vt:lpstr>
      <vt:lpstr>Státní závěrečná zkouška Společenské vědy v interdisciplinární perspektivě</vt:lpstr>
      <vt:lpstr>Státní závěrečná zkouška Společenské vědy v interdisciplinární perspektivě</vt:lpstr>
      <vt:lpstr>Diplomový seminář, 3. ročník (ZS) … bakalářská práce ze sociologie/antropologie/psychologie</vt:lpstr>
      <vt:lpstr>Navazující magisterské studium na FHS UK (společenské vědy)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výzkumu sexuality</dc:title>
  <dc:creator>Lucie Krejčová</dc:creator>
  <cp:lastModifiedBy>Magdaléna Šťovíčková Jantulová</cp:lastModifiedBy>
  <cp:revision>110</cp:revision>
  <cp:lastPrinted>2017-02-22T10:23:31Z</cp:lastPrinted>
  <dcterms:created xsi:type="dcterms:W3CDTF">2016-02-21T10:56:13Z</dcterms:created>
  <dcterms:modified xsi:type="dcterms:W3CDTF">2023-09-19T12:58:02Z</dcterms:modified>
</cp:coreProperties>
</file>